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93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1pPr>
    <a:lvl2pPr marL="0" marR="0" indent="457200" algn="l" defTabSz="457200" rtl="0" fontAlgn="auto" latinLnBrk="0" hangingPunct="0">
      <a:lnSpc>
        <a:spcPct val="93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2pPr>
    <a:lvl3pPr marL="0" marR="0" indent="914400" algn="l" defTabSz="457200" rtl="0" fontAlgn="auto" latinLnBrk="0" hangingPunct="0">
      <a:lnSpc>
        <a:spcPct val="93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3pPr>
    <a:lvl4pPr marL="0" marR="0" indent="1371600" algn="l" defTabSz="457200" rtl="0" fontAlgn="auto" latinLnBrk="0" hangingPunct="0">
      <a:lnSpc>
        <a:spcPct val="93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4pPr>
    <a:lvl5pPr marL="0" marR="0" indent="1828800" algn="l" defTabSz="457200" rtl="0" fontAlgn="auto" latinLnBrk="0" hangingPunct="0">
      <a:lnSpc>
        <a:spcPct val="93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5pPr>
    <a:lvl6pPr marL="0" marR="0" indent="0" algn="l" defTabSz="457200" rtl="0" fontAlgn="auto" latinLnBrk="0" hangingPunct="0">
      <a:lnSpc>
        <a:spcPct val="93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6pPr>
    <a:lvl7pPr marL="0" marR="0" indent="0" algn="l" defTabSz="457200" rtl="0" fontAlgn="auto" latinLnBrk="0" hangingPunct="0">
      <a:lnSpc>
        <a:spcPct val="93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7pPr>
    <a:lvl8pPr marL="0" marR="0" indent="0" algn="l" defTabSz="457200" rtl="0" fontAlgn="auto" latinLnBrk="0" hangingPunct="0">
      <a:lnSpc>
        <a:spcPct val="93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8pPr>
    <a:lvl9pPr marL="0" marR="0" indent="0" algn="l" defTabSz="457200" rtl="0" fontAlgn="auto" latinLnBrk="0" hangingPunct="0">
      <a:lnSpc>
        <a:spcPct val="93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CDD"/>
          </a:solidFill>
        </a:fill>
      </a:tcStyle>
    </a:wholeTbl>
    <a:band2H>
      <a:tcTxStyle b="def" i="def"/>
      <a:tcStyle>
        <a:tcBdr/>
        <a:fill>
          <a:solidFill>
            <a:srgbClr val="E6F6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" name="Shape 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1pPr>
    <a:lvl2pPr indent="228600" defTabSz="457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2pPr>
    <a:lvl3pPr indent="457200" defTabSz="457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3pPr>
    <a:lvl4pPr indent="685800" defTabSz="457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4pPr>
    <a:lvl5pPr indent="914400" defTabSz="457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5pPr>
    <a:lvl6pPr indent="1143000" defTabSz="457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6pPr>
    <a:lvl7pPr indent="1371600" defTabSz="457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7pPr>
    <a:lvl8pPr indent="1600200" defTabSz="457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8pPr>
    <a:lvl9pPr indent="1828800" defTabSz="457200" latinLnBrk="0">
      <a:spcBef>
        <a:spcPts val="400"/>
      </a:spcBef>
      <a:defRPr sz="1200">
        <a:latin typeface="+mj-lt"/>
        <a:ea typeface="+mj-ea"/>
        <a:cs typeface="+mj-cs"/>
        <a:sym typeface="Times New Roman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5" name="Shape 6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Чітко визначивши проблеми і потреби, що спонукали до створення проекту, необхідно сформулювати його мету та завдання. Під метою слід розуміти формулювання проблем та потреб у вигляді твердження загального типу про бажаний стан об'єкта, якого необхідно досягти як кінцевий результат реалізації проекту.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Мета - це: "детально відпрацьоване, узгоджене, лаконічне формулювання бачення майбутнього; коротке визначення того, який позитивний результат буде отримано від реалізації проекту; основа тих завдань, на виконання яких буде спрямована діяльність організації; позитивний кінцевий результат, який планується і буде здобутий, після вирішення поставленої проблеми". Мета будується за такою схемою: </a:t>
            </a:r>
            <a:r>
              <a:rPr i="1"/>
              <a:t>"Що зробити</a:t>
            </a:r>
            <a:r>
              <a:t> для досягнення мети і </a:t>
            </a:r>
            <a:r>
              <a:rPr i="1"/>
              <a:t>яким чином це зробити?"</a:t>
            </a:r>
            <a:r>
              <a:t>Мета проекту може бути і коротко -, і довгостроковою. Термін реалізації довгострокової мети залежатиме від виконання короткострокової.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Мета проекту повинна відповідати на запитання: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- Чи достатньо значуща і актуальна мета, щоб її здійснювати?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- Чи є дана мета передумовою успіху?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- Чи відповідають засоби досягнення і мета між собою?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- Наскільки мета реальна та відповідає напряму діяльності і потенціалу організації?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- Чи прослідковується логічна послідовність між метою та етапами її здійснення?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- Чи відповідають очікувані результати вирішенню мети?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- Чи матиме мета розвиток після реалізації проекту у майбутньому?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Формулювання мети повинне вміщатися в одне-два речення, які логічно пов'язані та витікають з потреб та проблем. В мету необхідно включити очікуваний результат (позитивний ефект або зміни, що мають бути наслідком вирішення існуючої проблеми); власне, саму проблему, яка потребує вирішення; цільову групу населення, якій адресовано проект; головний засіб отримання очікуваного результату.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Чіткі, конкретні заходи, що піддаються вимірюванню у процесі реалізації проекту, без виконання яких його мета не буде досягнута, називаються завданнями проекту. Завдання, як і мета, мають бути реалістичними та формулюватися гранично чітко і ясно. Вони повинні містити кількісні дані про корисність проекту, щоб після виконання кожного завдання можна було легко оцінити, що досягнуто і яка частина проекту реалізована.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Завдання - це кінцевий результат вирішення або покращення ситуації, що очікується досягнути по завершенню діяльності. Основне питання, на яке повинно відповідати завдання проекту: яка різниця між теперішнім станом справ і тим, що буде в майбутньому?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Серед критеріїв відповідності завдань меті проекту є: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1. Зв'язок з проблемою.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2. Доцільність.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3. Відповідність місії.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4. Зацікавленість клієнтів.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5. Виправданість завдань.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6. Дотримання етики.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7. Відповідність кінцевих результатів до заявленої цілі.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8. Кваліфікація персоналу.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9. Підтримка у суспільстві.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Завдання приносять найбільшу користь, коли вони чітко сформульовані і прямо відповідають таким вимогам: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1. Чіткість, конкретність, певність, дієвість.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2. Вимірність - підлягають оглядовому підтвердженню.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3. Реалістичність - можна досягти за допомогою наявних ресурсів.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4. Гідність - не бути надто дрібними.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5. Адекватність - відповідність потребам громади.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Формулювання завдання повинно починатися дієсловами, які означають завершення - здійснити, провести, впровадити, надати, підготувати, розподілити, зменшити, збільшити, організувати, виготовити, встановити тощо, уникаючи слів, які показують процес: підтримати, поліпшити, підсилити, сприяти, координувати, перебудовувати тощо.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b="1" sz="1800">
                <a:latin typeface="Arial"/>
                <a:ea typeface="Arial"/>
                <a:cs typeface="Arial"/>
                <a:sym typeface="Arial"/>
              </a:defRPr>
            </a:pPr>
            <a:r>
              <a:t>Приклад формулювання мети та завдань.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"Метою проекту (проведення круглого столу) є визначення пріоритетних заходів щодо збільшення участі освіченої молоді у розвитку основних сфер міста шляхом стимулювання та визнання їх активності в створенні власних проектів"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Завдання: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1. Згуртувати органи влади, організації, науковців та діячів м. Полтави, які займаються заохоченням та підтримкою громадських ініціатив до розвитку міста.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2. Проінформувати про можливості і досвід впроваджених на сьогодні фінансово-економічних та організаційних механізмів залучення громадськості.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3. Проінформувати про створення громадської організації Центр наукових досліджень та реалізації соціальних проектів "Перспектива".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4. Продемонструвати підтримку Представництва Фонду ім. Гайнріха Бьолля в Україні.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5. Представити Проект Полтавського міського конкурсу проектів розвитку міста як форми стимулювання публічної громадської активності, самоорганізації та самореалізації.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6. Привернути увагу ЗМІ до майбутнього Проекту.</a:t>
            </a:r>
          </a:p>
          <a:p>
            <a:pPr marL="227012" indent="3175"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7. Залучити до майбутнього Проекту нових учасників, експертів, спонсорів.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9" name="Shape 7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Під час виступу:</a:t>
            </a:r>
          </a:p>
          <a:p>
            <a:pPr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 - визначити процеси, що дають найбільший бізнес ефект – Відслідковування зміни ціни товару</a:t>
            </a:r>
          </a:p>
          <a:p>
            <a:pPr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 - визначити процеси, що будуть сервісами – Оплата замовлення.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1" name="Shape 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Під час виступу визначити, які ролі будуть у користувачів. Вказати, які кейси будуть доступні для якої ролі.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4" name="Shape 10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На основі матеріалів http://amis.fpm.kpi.ua/dbis-plsql/121-oracle-visualization</a:t>
            </a:r>
          </a:p>
          <a:p>
            <a:pPr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Визначити мінімум два типи діаграм, для візуалізації інформації про стан бізнесу.</a:t>
            </a:r>
          </a:p>
          <a:p>
            <a:pPr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Під час виступу обґрунтувати їх корисність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9" name="Shape 11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1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Створити гіперпосилання на адресу прототипу. Кнопка.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1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457200" y="274637"/>
            <a:ext cx="8228013" cy="11414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457200" y="1600200"/>
            <a:ext cx="8228013" cy="4524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8426588" y="6413966"/>
            <a:ext cx="258625" cy="24830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lnSpc>
                <a:spcPct val="100000"/>
              </a:lnSpc>
              <a:tabLst>
                <a:tab pos="723900" algn="l"/>
                <a:tab pos="1447800" algn="l"/>
              </a:tabLst>
              <a:defRPr sz="1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457200" rtl="0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457200" rtl="0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457200" rtl="0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457200" rtl="0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l" defTabSz="457200" rtl="0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l" defTabSz="457200" rtl="0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l" defTabSz="457200" rtl="0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l" defTabSz="457200" rtl="0" latinLnBrk="0">
        <a:lnSpc>
          <a:spcPct val="9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457200" rtl="0" latinLnBrk="0">
        <a:lnSpc>
          <a:spcPct val="93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342900" marR="0" indent="114300" algn="l" defTabSz="457200" rtl="0" latinLnBrk="0">
        <a:lnSpc>
          <a:spcPct val="93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342900" marR="0" indent="571500" algn="l" defTabSz="457200" rtl="0" latinLnBrk="0">
        <a:lnSpc>
          <a:spcPct val="93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342900" marR="0" indent="1028700" algn="l" defTabSz="457200" rtl="0" latinLnBrk="0">
        <a:lnSpc>
          <a:spcPct val="93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342900" marR="0" indent="1485900" algn="l" defTabSz="457200" rtl="0" latinLnBrk="0">
        <a:lnSpc>
          <a:spcPct val="93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342900" marR="0" indent="1943100" algn="l" defTabSz="457200" rtl="0" latinLnBrk="0">
        <a:lnSpc>
          <a:spcPct val="93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42900" marR="0" indent="2400300" algn="l" defTabSz="457200" rtl="0" latinLnBrk="0">
        <a:lnSpc>
          <a:spcPct val="93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42900" marR="0" indent="2857500" algn="l" defTabSz="457200" rtl="0" latinLnBrk="0">
        <a:lnSpc>
          <a:spcPct val="93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42900" marR="0" indent="3314700" algn="l" defTabSz="457200" rtl="0" latinLnBrk="0">
        <a:lnSpc>
          <a:spcPct val="93000"/>
        </a:lnSpc>
        <a:spcBef>
          <a:spcPts val="1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723900" algn="l"/>
          <a:tab pos="1447800" algn="l"/>
        </a:tabLst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723900" algn="l"/>
          <a:tab pos="1447800" algn="l"/>
        </a:tabLst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723900" algn="l"/>
          <a:tab pos="1447800" algn="l"/>
        </a:tabLst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723900" algn="l"/>
          <a:tab pos="1447800" algn="l"/>
        </a:tabLst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723900" algn="l"/>
          <a:tab pos="1447800" algn="l"/>
        </a:tabLst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723900" algn="l"/>
          <a:tab pos="1447800" algn="l"/>
        </a:tabLst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723900" algn="l"/>
          <a:tab pos="1447800" algn="l"/>
        </a:tabLst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723900" algn="l"/>
          <a:tab pos="1447800" algn="l"/>
        </a:tabLst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723900" algn="l"/>
          <a:tab pos="1447800" algn="l"/>
        </a:tabLst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2.png"/><Relationship Id="rId4" Type="http://schemas.openxmlformats.org/officeDocument/2006/relationships/image" Target="../media/image4.jpeg"/><Relationship Id="rId5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Relationship Id="rId4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3.jpeg"/><Relationship Id="rId5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eg"/><Relationship Id="rId4" Type="http://schemas.openxmlformats.org/officeDocument/2006/relationships/hyperlink" Target="http://run.mockplus.com/1SG6QtQ5nWBj6TvY/index.html" TargetMode="External"/><Relationship Id="rId5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hyperlink" Target="mailto:kozak.a-2023@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Онлайн магазин барного  інвентарю"/>
          <p:cNvSpPr txBox="1"/>
          <p:nvPr>
            <p:ph type="ctrTitle"/>
          </p:nvPr>
        </p:nvSpPr>
        <p:spPr>
          <a:xfrm>
            <a:off x="236537" y="2636837"/>
            <a:ext cx="8670926" cy="1071563"/>
          </a:xfrm>
          <a:prstGeom prst="rect">
            <a:avLst/>
          </a:prstGeom>
        </p:spPr>
        <p:txBody>
          <a:bodyPr lIns="45719" tIns="45719" rIns="45719" bIns="45719"/>
          <a:lstStyle/>
          <a:p>
            <a: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b="1" sz="3200"/>
            </a:pPr>
            <a:r>
              <a:t>Онлайн магазин барного </a:t>
            </a:r>
            <a:br/>
            <a:r>
              <a:t>інвентарю</a:t>
            </a:r>
          </a:p>
        </p:txBody>
      </p:sp>
      <p:pic>
        <p:nvPicPr>
          <p:cNvPr id="3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19825" y="5175250"/>
            <a:ext cx="2924175" cy="1682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image.jpeg" descr="image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70725" y="76200"/>
            <a:ext cx="1909763" cy="19081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image.jpeg" descr="image.jpeg"/>
          <p:cNvPicPr>
            <a:picLocks noChangeAspect="1"/>
          </p:cNvPicPr>
          <p:nvPr/>
        </p:nvPicPr>
        <p:blipFill>
          <a:blip r:embed="rId4">
            <a:extLst/>
          </a:blip>
          <a:srcRect l="0" t="7336" r="0" b="0"/>
          <a:stretch>
            <a:fillRect/>
          </a:stretch>
        </p:blipFill>
        <p:spPr>
          <a:xfrm>
            <a:off x="0" y="0"/>
            <a:ext cx="5645150" cy="2060575"/>
          </a:xfrm>
          <a:prstGeom prst="rect">
            <a:avLst/>
          </a:prstGeom>
          <a:ln w="12700">
            <a:miter lim="400000"/>
          </a:ln>
        </p:spPr>
      </p:pic>
      <p:pic>
        <p:nvPicPr>
          <p:cNvPr id="35" name="image.jpeg" descr="image.jpe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0" y="2060575"/>
            <a:ext cx="9144000" cy="107950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НТУУ «Київський політехнічний інститут імені Ігоря Сікорського…"/>
          <p:cNvSpPr txBox="1"/>
          <p:nvPr/>
        </p:nvSpPr>
        <p:spPr>
          <a:xfrm>
            <a:off x="296545" y="4868862"/>
            <a:ext cx="6728460" cy="8984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b="1" sz="1400">
                <a:latin typeface="Arial"/>
                <a:ea typeface="Arial"/>
                <a:cs typeface="Arial"/>
                <a:sym typeface="Arial"/>
              </a:defRPr>
            </a:pPr>
            <a:r>
              <a:t>НТУУ «Київський політехнічний інститут імені Ігоря Сікорського</a:t>
            </a:r>
          </a:p>
          <a:p>
            <a: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b="1" sz="1400">
                <a:latin typeface="Arial"/>
                <a:ea typeface="Arial"/>
                <a:cs typeface="Arial"/>
                <a:sym typeface="Arial"/>
              </a:defRPr>
            </a:pPr>
            <a:r>
              <a:t>Кафедра прикладної математики</a:t>
            </a:r>
          </a:p>
          <a:p>
            <a: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b="1" sz="1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b="1" sz="1400">
                <a:latin typeface="Arial"/>
                <a:ea typeface="Arial"/>
                <a:cs typeface="Arial"/>
                <a:sym typeface="Arial"/>
              </a:defRPr>
            </a:pPr>
            <a:r>
              <a:t>Козак Артем Володимирович</a:t>
            </a:r>
          </a:p>
        </p:txBody>
      </p:sp>
      <p:sp>
        <p:nvSpPr>
          <p:cNvPr id="37" name="Київ 2020"/>
          <p:cNvSpPr txBox="1"/>
          <p:nvPr/>
        </p:nvSpPr>
        <p:spPr>
          <a:xfrm>
            <a:off x="3916045" y="6350000"/>
            <a:ext cx="131191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00000"/>
              </a:lnSpc>
              <a:tabLst>
                <a:tab pos="723900" algn="l"/>
              </a:tabLst>
              <a:defRPr b="1"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Київ 2020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62037"/>
            <a:ext cx="9144000" cy="107951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Актуальність проблеми"/>
          <p:cNvSpPr txBox="1"/>
          <p:nvPr>
            <p:ph type="title"/>
          </p:nvPr>
        </p:nvSpPr>
        <p:spPr>
          <a:xfrm>
            <a:off x="0" y="188912"/>
            <a:ext cx="8243888" cy="784226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b="1" sz="2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Актуальність проблеми</a:t>
            </a:r>
          </a:p>
        </p:txBody>
      </p:sp>
      <p:grpSp>
        <p:nvGrpSpPr>
          <p:cNvPr id="43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41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2" name="19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19</a:t>
              </a:r>
            </a:p>
          </p:txBody>
        </p:sp>
      </p:grpSp>
      <p:grpSp>
        <p:nvGrpSpPr>
          <p:cNvPr id="46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44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45" name="1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1</a:t>
              </a:r>
            </a:p>
          </p:txBody>
        </p:sp>
      </p:grpSp>
      <p:sp>
        <p:nvSpPr>
          <p:cNvPr id="47" name="Опис, як було…"/>
          <p:cNvSpPr txBox="1"/>
          <p:nvPr/>
        </p:nvSpPr>
        <p:spPr>
          <a:xfrm>
            <a:off x="283845" y="1243012"/>
            <a:ext cx="2747011" cy="17112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  <a:r>
              <a:t>Опис, як було</a:t>
            </a:r>
          </a:p>
          <a:p>
            <a:pPr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  <a:r>
              <a:t>Виробники якісного барного інвентрарю постачають свої товари в більшості великим покупцям (ресторанам, кафе, барам тощо)</a:t>
            </a:r>
          </a:p>
        </p:txBody>
      </p:sp>
      <p:pic>
        <p:nvPicPr>
          <p:cNvPr id="48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99200" y="4076700"/>
            <a:ext cx="2736850" cy="2781300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Список проблем…"/>
          <p:cNvSpPr txBox="1"/>
          <p:nvPr/>
        </p:nvSpPr>
        <p:spPr>
          <a:xfrm>
            <a:off x="3249295" y="1258887"/>
            <a:ext cx="2747011" cy="27272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4162" indent="-282575"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  <a:r>
              <a:t>Список проблем</a:t>
            </a:r>
          </a:p>
          <a:p>
            <a:pPr marL="284162" indent="-282575"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</a:p>
          <a:p>
            <a:pPr marL="284162" indent="-282575"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</a:p>
          <a:p>
            <a:pPr marL="285750" indent="-284162">
              <a:lnSpc>
                <a:spcPct val="100000"/>
              </a:lnSpc>
              <a:buClr>
                <a:srgbClr val="C00000"/>
              </a:buClr>
              <a:buSzPct val="100000"/>
              <a:buFont typeface="Arial"/>
              <a:buChar char="•"/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  <a:r>
              <a:t>Роздрібному покупцю важко знайти інформацію про постачальників барного інвентарю для його купівлі</a:t>
            </a:r>
          </a:p>
          <a:p>
            <a:pPr marL="285750" indent="-284162">
              <a:lnSpc>
                <a:spcPct val="100000"/>
              </a:lnSpc>
              <a:buClr>
                <a:srgbClr val="C00000"/>
              </a:buClr>
              <a:buSzPct val="100000"/>
              <a:buFont typeface="Arial"/>
              <a:buChar char="•"/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  <a:r>
              <a:t>Труднощі із зручністю замовлення товарів</a:t>
            </a:r>
          </a:p>
          <a:p>
            <a:pPr marL="284162" indent="-282575"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sz="1400">
                <a:latin typeface="Arial"/>
                <a:ea typeface="Arial"/>
                <a:cs typeface="Arial"/>
                <a:sym typeface="Arial"/>
              </a:defRPr>
            </a:pPr>
          </a:p>
          <a:p>
            <a:pPr marL="284162" indent="-282575"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sz="1400">
                <a:latin typeface="Arial"/>
                <a:ea typeface="Arial"/>
                <a:cs typeface="Arial"/>
                <a:sym typeface="Arial"/>
              </a:defRPr>
            </a:pPr>
          </a:p>
          <a:p>
            <a:pPr marL="284162" indent="-282575"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sz="1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0" name="Які ключові рішення потрібні і для чого…"/>
          <p:cNvSpPr txBox="1"/>
          <p:nvPr/>
        </p:nvSpPr>
        <p:spPr>
          <a:xfrm>
            <a:off x="6294120" y="1258887"/>
            <a:ext cx="2747011" cy="25240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4162" indent="-282575"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  <a:r>
              <a:t>Які ключові рішення потрібні і для чого</a:t>
            </a:r>
          </a:p>
          <a:p>
            <a:pPr marL="284162" indent="-282575"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</a:p>
          <a:p>
            <a:pPr marL="285750" indent="-284162">
              <a:lnSpc>
                <a:spcPct val="100000"/>
              </a:lnSpc>
              <a:buClr>
                <a:srgbClr val="00B050"/>
              </a:buClr>
              <a:buSzPct val="100000"/>
              <a:buFont typeface="Arial"/>
              <a:buChar char="•"/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  <a:r>
              <a:t>Сайт, який дає можливість мати доступ до купівлі професійного барного інвентарю.</a:t>
            </a:r>
          </a:p>
          <a:p>
            <a:pPr marL="285750" indent="-284162">
              <a:lnSpc>
                <a:spcPct val="100000"/>
              </a:lnSpc>
              <a:buClr>
                <a:srgbClr val="00B050"/>
              </a:buClr>
              <a:buSzPct val="100000"/>
              <a:buFont typeface="Arial"/>
              <a:buChar char="•"/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  <a:r>
              <a:t>Можливість індивідуальних рекомендацій.</a:t>
            </a:r>
          </a:p>
          <a:p>
            <a:pPr marL="285750" indent="-284162">
              <a:lnSpc>
                <a:spcPct val="100000"/>
              </a:lnSpc>
              <a:buClr>
                <a:srgbClr val="000000"/>
              </a:buClr>
              <a:buSzPct val="100000"/>
              <a:buFont typeface="Arial"/>
              <a:buChar char="•"/>
              <a:tabLst>
                <a:tab pos="723900" algn="l"/>
                <a:tab pos="1447800" algn="l"/>
                <a:tab pos="2171700" algn="l"/>
              </a:tabLst>
              <a:defRPr i="1" sz="1400">
                <a:latin typeface="Arial"/>
                <a:ea typeface="Arial"/>
                <a:cs typeface="Arial"/>
                <a:sym typeface="Arial"/>
              </a:defRPr>
            </a:pPr>
            <a:r>
              <a:t>Відслідковування динаміки цін.</a:t>
            </a:r>
          </a:p>
        </p:txBody>
      </p:sp>
      <p:pic>
        <p:nvPicPr>
          <p:cNvPr id="51" name="image.jpeg" descr="image.jpeg"/>
          <p:cNvPicPr>
            <a:picLocks noChangeAspect="1"/>
          </p:cNvPicPr>
          <p:nvPr/>
        </p:nvPicPr>
        <p:blipFill>
          <a:blip r:embed="rId4">
            <a:extLst/>
          </a:blip>
          <a:srcRect l="22875" t="0" r="17018" b="16398"/>
          <a:stretch>
            <a:fillRect/>
          </a:stretch>
        </p:blipFill>
        <p:spPr>
          <a:xfrm>
            <a:off x="107950" y="3903662"/>
            <a:ext cx="3044825" cy="2822576"/>
          </a:xfrm>
          <a:prstGeom prst="rect">
            <a:avLst/>
          </a:prstGeom>
          <a:ln w="12700">
            <a:miter lim="400000"/>
          </a:ln>
        </p:spPr>
      </p:pic>
      <p:pic>
        <p:nvPicPr>
          <p:cNvPr id="52" name="image.png" descr="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168650" y="4187825"/>
            <a:ext cx="3078163" cy="21288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.jpeg" descr="image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1062037"/>
            <a:ext cx="9144000" cy="107951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Мета та завдання проекту"/>
          <p:cNvSpPr txBox="1"/>
          <p:nvPr>
            <p:ph type="title"/>
          </p:nvPr>
        </p:nvSpPr>
        <p:spPr>
          <a:xfrm>
            <a:off x="0" y="188912"/>
            <a:ext cx="8243888" cy="784226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b="1" sz="2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Мета та завдання проекту</a:t>
            </a:r>
          </a:p>
        </p:txBody>
      </p:sp>
      <p:grpSp>
        <p:nvGrpSpPr>
          <p:cNvPr id="58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56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7" name="19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19</a:t>
              </a:r>
            </a:p>
          </p:txBody>
        </p:sp>
      </p:grpSp>
      <p:grpSp>
        <p:nvGrpSpPr>
          <p:cNvPr id="61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59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0" name="2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2</a:t>
              </a:r>
            </a:p>
          </p:txBody>
        </p:sp>
      </p:grpSp>
      <p:sp>
        <p:nvSpPr>
          <p:cNvPr id="62" name="Мета полягає в створенні сайту онлайн покупок барного інвентарю та персональних рекомендацій продуктів покупцеві."/>
          <p:cNvSpPr txBox="1"/>
          <p:nvPr/>
        </p:nvSpPr>
        <p:spPr>
          <a:xfrm>
            <a:off x="201295" y="1573212"/>
            <a:ext cx="8368348" cy="625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Мета полягає в створенні сайту онлайн покупок барного інвентарю та персональних рекомендацій продуктів покупцеві.</a:t>
            </a:r>
          </a:p>
        </p:txBody>
      </p:sp>
      <p:sp>
        <p:nvSpPr>
          <p:cNvPr id="63" name="Завдання проекту…"/>
          <p:cNvSpPr txBox="1"/>
          <p:nvPr/>
        </p:nvSpPr>
        <p:spPr>
          <a:xfrm>
            <a:off x="201295" y="2900362"/>
            <a:ext cx="6528435" cy="2580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1312" indent="-339725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b="1">
                <a:latin typeface="Calibri"/>
                <a:ea typeface="Calibri"/>
                <a:cs typeface="Calibri"/>
                <a:sym typeface="Calibri"/>
              </a:defRPr>
            </a:pPr>
            <a:r>
              <a:t>Завдання проекту</a:t>
            </a:r>
          </a:p>
          <a:p>
            <a:pPr marL="341312" indent="-339725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b="1">
                <a:latin typeface="Calibri"/>
                <a:ea typeface="Calibri"/>
                <a:cs typeface="Calibri"/>
                <a:sym typeface="Calibri"/>
              </a:defRPr>
            </a:pPr>
          </a:p>
          <a:p>
            <a:pPr marL="342900" indent="-341312">
              <a:lnSpc>
                <a:spcPct val="100000"/>
              </a:lnSpc>
              <a:buClr>
                <a:srgbClr val="000000"/>
              </a:buClr>
              <a:buSzPct val="100000"/>
              <a:buAutoNum type="arabicPeriod" startAt="1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b="1">
                <a:latin typeface="Calibri"/>
                <a:ea typeface="Calibri"/>
                <a:cs typeface="Calibri"/>
                <a:sym typeface="Calibri"/>
              </a:defRPr>
            </a:pPr>
            <a:r>
              <a:t>Створити сайт продажу барного інвентарю.</a:t>
            </a:r>
          </a:p>
          <a:p>
            <a:pPr marL="342900" indent="-341312">
              <a:lnSpc>
                <a:spcPct val="100000"/>
              </a:lnSpc>
              <a:buClr>
                <a:srgbClr val="000000"/>
              </a:buClr>
              <a:buSzPct val="100000"/>
              <a:buAutoNum type="arabicPeriod" startAt="1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b="1">
                <a:latin typeface="Calibri"/>
                <a:ea typeface="Calibri"/>
                <a:cs typeface="Calibri"/>
                <a:sym typeface="Calibri"/>
              </a:defRPr>
            </a:pPr>
            <a:r>
              <a:t>Розробити алгоритм персонального підбору рекомендацій покупцеві.</a:t>
            </a:r>
          </a:p>
          <a:p>
            <a:pPr marL="342900" indent="-341312">
              <a:lnSpc>
                <a:spcPct val="100000"/>
              </a:lnSpc>
              <a:buClr>
                <a:srgbClr val="000000"/>
              </a:buClr>
              <a:buSzPct val="100000"/>
              <a:buAutoNum type="arabicPeriod" startAt="1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b="1">
                <a:latin typeface="Calibri"/>
                <a:ea typeface="Calibri"/>
                <a:cs typeface="Calibri"/>
                <a:sym typeface="Calibri"/>
              </a:defRPr>
            </a:pPr>
            <a:r>
              <a:t>Створити телеграм бота для служби підтримки.</a:t>
            </a:r>
          </a:p>
          <a:p>
            <a:pPr marL="341312" indent="-339725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sz="1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1312" indent="-339725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b="1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rcRect l="0" t="15377" r="0" b="0"/>
          <a:stretch>
            <a:fillRect/>
          </a:stretch>
        </p:blipFill>
        <p:spPr>
          <a:xfrm>
            <a:off x="0" y="1485900"/>
            <a:ext cx="9144000" cy="4748213"/>
          </a:xfrm>
          <a:prstGeom prst="rect">
            <a:avLst/>
          </a:prstGeom>
          <a:ln w="12700">
            <a:miter lim="400000"/>
          </a:ln>
        </p:spPr>
      </p:pic>
      <p:pic>
        <p:nvPicPr>
          <p:cNvPr id="68" name="image.jpeg" descr="image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1062037"/>
            <a:ext cx="9144000" cy="107951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Ієрархія процесів"/>
          <p:cNvSpPr txBox="1"/>
          <p:nvPr>
            <p:ph type="title"/>
          </p:nvPr>
        </p:nvSpPr>
        <p:spPr>
          <a:xfrm>
            <a:off x="0" y="188912"/>
            <a:ext cx="8243888" cy="784226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b="1" sz="2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Ієрархія процесів</a:t>
            </a:r>
          </a:p>
        </p:txBody>
      </p:sp>
      <p:grpSp>
        <p:nvGrpSpPr>
          <p:cNvPr id="72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70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71" name="19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19</a:t>
              </a:r>
            </a:p>
          </p:txBody>
        </p:sp>
      </p:grpSp>
      <p:grpSp>
        <p:nvGrpSpPr>
          <p:cNvPr id="75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73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74" name="3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3</a:t>
              </a:r>
            </a:p>
          </p:txBody>
        </p:sp>
      </p:grpSp>
      <p:sp>
        <p:nvSpPr>
          <p:cNvPr id="76" name="Прямоугольник"/>
          <p:cNvSpPr/>
          <p:nvPr/>
        </p:nvSpPr>
        <p:spPr>
          <a:xfrm>
            <a:off x="4040187" y="2568575"/>
            <a:ext cx="1063626" cy="608013"/>
          </a:xfrm>
          <a:prstGeom prst="rect">
            <a:avLst/>
          </a:prstGeom>
          <a:ln w="25560">
            <a:solidFill>
              <a:schemeClr val="accent3"/>
            </a:solidFill>
          </a:ln>
        </p:spPr>
        <p:txBody>
          <a:bodyPr lIns="45719" rIns="45719" anchor="ctr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7" name="Прямоугольник"/>
          <p:cNvSpPr/>
          <p:nvPr/>
        </p:nvSpPr>
        <p:spPr>
          <a:xfrm>
            <a:off x="2703512" y="5310187"/>
            <a:ext cx="1063626" cy="608013"/>
          </a:xfrm>
          <a:prstGeom prst="rect">
            <a:avLst/>
          </a:prstGeom>
          <a:ln w="25560">
            <a:solidFill>
              <a:srgbClr val="C0504D"/>
            </a:solidFill>
          </a:ln>
        </p:spPr>
        <p:txBody>
          <a:bodyPr lIns="45719" rIns="45719" anchor="ctr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image.jpeg" descr="image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1062037"/>
            <a:ext cx="9144000" cy="107951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Use Case"/>
          <p:cNvSpPr txBox="1"/>
          <p:nvPr>
            <p:ph type="title"/>
          </p:nvPr>
        </p:nvSpPr>
        <p:spPr>
          <a:xfrm>
            <a:off x="0" y="188912"/>
            <a:ext cx="8243888" cy="784226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b="1" sz="2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Use Case</a:t>
            </a:r>
          </a:p>
        </p:txBody>
      </p:sp>
      <p:grpSp>
        <p:nvGrpSpPr>
          <p:cNvPr id="85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83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84" name="19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19</a:t>
              </a:r>
            </a:p>
          </p:txBody>
        </p:sp>
      </p:grpSp>
      <p:grpSp>
        <p:nvGrpSpPr>
          <p:cNvPr id="88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86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87" name="4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4</a:t>
              </a:r>
            </a:p>
          </p:txBody>
        </p:sp>
      </p:grpSp>
      <p:pic>
        <p:nvPicPr>
          <p:cNvPr id="89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rcRect l="0" t="7582" r="0" b="0"/>
          <a:stretch>
            <a:fillRect/>
          </a:stretch>
        </p:blipFill>
        <p:spPr>
          <a:xfrm>
            <a:off x="715962" y="1665287"/>
            <a:ext cx="7667626" cy="41719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72000" y="3363912"/>
            <a:ext cx="4406900" cy="3305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94" name="image.jpeg" descr="image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1062037"/>
            <a:ext cx="9144000" cy="107951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DashBoard"/>
          <p:cNvSpPr txBox="1"/>
          <p:nvPr>
            <p:ph type="title"/>
          </p:nvPr>
        </p:nvSpPr>
        <p:spPr>
          <a:xfrm>
            <a:off x="0" y="188912"/>
            <a:ext cx="8243888" cy="784226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b="1" sz="2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DashBoard</a:t>
            </a:r>
          </a:p>
        </p:txBody>
      </p:sp>
      <p:grpSp>
        <p:nvGrpSpPr>
          <p:cNvPr id="98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96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97" name="19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19</a:t>
              </a:r>
            </a:p>
          </p:txBody>
        </p:sp>
      </p:grpSp>
      <p:grpSp>
        <p:nvGrpSpPr>
          <p:cNvPr id="101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99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0" name="5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5</a:t>
              </a:r>
            </a:p>
          </p:txBody>
        </p:sp>
      </p:grpSp>
      <p:pic>
        <p:nvPicPr>
          <p:cNvPr id="102" name="image.png" descr="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0" y="1223962"/>
            <a:ext cx="4933950" cy="35353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image.jpeg" descr="image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1062037"/>
            <a:ext cx="9144000" cy="107951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Прототипи інтерфейсу"/>
          <p:cNvSpPr txBox="1"/>
          <p:nvPr>
            <p:ph type="title"/>
          </p:nvPr>
        </p:nvSpPr>
        <p:spPr>
          <a:xfrm>
            <a:off x="0" y="188912"/>
            <a:ext cx="8243888" cy="784226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b="1" sz="2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Прототипи інтерфейсу</a:t>
            </a:r>
          </a:p>
        </p:txBody>
      </p:sp>
      <p:grpSp>
        <p:nvGrpSpPr>
          <p:cNvPr id="110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108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9" name="19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19</a:t>
              </a:r>
            </a:p>
          </p:txBody>
        </p:sp>
      </p:grpSp>
      <p:grpSp>
        <p:nvGrpSpPr>
          <p:cNvPr id="113" name="Группа"/>
          <p:cNvGrpSpPr/>
          <p:nvPr/>
        </p:nvGrpSpPr>
        <p:grpSpPr>
          <a:xfrm>
            <a:off x="8372475" y="188912"/>
            <a:ext cx="663575" cy="360363"/>
            <a:chOff x="0" y="0"/>
            <a:chExt cx="663575" cy="360362"/>
          </a:xfrm>
        </p:grpSpPr>
        <p:sp>
          <p:nvSpPr>
            <p:cNvPr id="111" name="Прямоугольник"/>
            <p:cNvSpPr/>
            <p:nvPr/>
          </p:nvSpPr>
          <p:spPr>
            <a:xfrm>
              <a:off x="0" y="0"/>
              <a:ext cx="663575" cy="360363"/>
            </a:xfrm>
            <a:prstGeom prst="rect">
              <a:avLst/>
            </a:prstGeom>
            <a:gradFill flip="none" rotWithShape="1">
              <a:gsLst>
                <a:gs pos="0">
                  <a:srgbClr val="E5EEFF"/>
                </a:gs>
                <a:gs pos="100000">
                  <a:srgbClr val="A3C4FF"/>
                </a:gs>
              </a:gsLst>
              <a:lin ang="5400000" scaled="0"/>
            </a:gradFill>
            <a:ln w="9360" cap="flat">
              <a:solidFill>
                <a:srgbClr val="4A7EB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12" name="6"/>
            <p:cNvSpPr txBox="1"/>
            <p:nvPr/>
          </p:nvSpPr>
          <p:spPr>
            <a:xfrm>
              <a:off x="45719" y="13637"/>
              <a:ext cx="572136" cy="3330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100000"/>
                </a:lnSpc>
                <a:defRPr b="1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6</a:t>
              </a:r>
            </a:p>
          </p:txBody>
        </p:sp>
      </p:grpSp>
      <p:grpSp>
        <p:nvGrpSpPr>
          <p:cNvPr id="116" name="Группа">
            <a:hlinkClick r:id="rId4" invalidUrl="" action="" tgtFrame="" tooltip="" history="1" highlightClick="0" endSnd="0"/>
          </p:cNvPr>
          <p:cNvGrpSpPr/>
          <p:nvPr/>
        </p:nvGrpSpPr>
        <p:grpSpPr>
          <a:xfrm>
            <a:off x="7585075" y="3270250"/>
            <a:ext cx="1119188" cy="1054100"/>
            <a:chOff x="0" y="0"/>
            <a:chExt cx="1119187" cy="1054100"/>
          </a:xfrm>
        </p:grpSpPr>
        <p:sp>
          <p:nvSpPr>
            <p:cNvPr id="114" name="Фигура"/>
            <p:cNvSpPr/>
            <p:nvPr/>
          </p:nvSpPr>
          <p:spPr>
            <a:xfrm>
              <a:off x="0" y="0"/>
              <a:ext cx="1119188" cy="10541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  <a:moveTo>
                    <a:pt x="18434" y="10800"/>
                  </a:moveTo>
                  <a:lnTo>
                    <a:pt x="3166" y="2700"/>
                  </a:lnTo>
                  <a:lnTo>
                    <a:pt x="3166" y="18900"/>
                  </a:lnTo>
                  <a:close/>
                </a:path>
              </a:pathLst>
            </a:custGeom>
            <a:solidFill>
              <a:srgbClr val="4F81BD"/>
            </a:solidFill>
            <a:ln w="25560" cap="flat">
              <a:solidFill>
                <a:srgbClr val="395E8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15" name="Фигура"/>
            <p:cNvSpPr/>
            <p:nvPr/>
          </p:nvSpPr>
          <p:spPr>
            <a:xfrm>
              <a:off x="0" y="0"/>
              <a:ext cx="1119188" cy="10541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434" y="10800"/>
                  </a:moveTo>
                  <a:lnTo>
                    <a:pt x="3166" y="2700"/>
                  </a:lnTo>
                  <a:lnTo>
                    <a:pt x="3166" y="18900"/>
                  </a:lnTo>
                  <a:close/>
                  <a:moveTo>
                    <a:pt x="18434" y="10800"/>
                  </a:moveTo>
                  <a:lnTo>
                    <a:pt x="3166" y="18900"/>
                  </a:lnTo>
                  <a:lnTo>
                    <a:pt x="3166" y="2700"/>
                  </a:lnTo>
                  <a:close/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w="25560" cap="flat">
              <a:solidFill>
                <a:srgbClr val="395E8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pic>
        <p:nvPicPr>
          <p:cNvPr id="117" name="image.png" descr="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06562" y="1169987"/>
            <a:ext cx="2865438" cy="5691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237" y="3136900"/>
            <a:ext cx="3956051" cy="2930525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Дякую за увагу!"/>
          <p:cNvSpPr txBox="1"/>
          <p:nvPr/>
        </p:nvSpPr>
        <p:spPr>
          <a:xfrm>
            <a:off x="1161732" y="1541462"/>
            <a:ext cx="7004686" cy="1339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 b="1" sz="4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Дякую за увагу!</a:t>
            </a:r>
          </a:p>
        </p:txBody>
      </p:sp>
      <p:sp>
        <p:nvSpPr>
          <p:cNvPr id="123" name="kozak.a-2023@kpi.ua"/>
          <p:cNvSpPr txBox="1"/>
          <p:nvPr/>
        </p:nvSpPr>
        <p:spPr>
          <a:xfrm>
            <a:off x="466407" y="4602162"/>
            <a:ext cx="8138161" cy="843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2400" u="sng">
                <a:latin typeface="Arial"/>
                <a:ea typeface="Arial"/>
                <a:cs typeface="Arial"/>
                <a:sym typeface="Arial"/>
              </a:defRPr>
            </a:pPr>
            <a:r>
              <a:rPr>
                <a:solidFill>
                  <a:srgbClr val="CCCCFF"/>
                </a:solidFill>
                <a:uFill>
                  <a:solidFill>
                    <a:srgbClr val="CCCCFF"/>
                  </a:solidFill>
                </a:uFill>
                <a:hlinkClick r:id="rId3" invalidUrl="" action="" tgtFrame="" tooltip="" history="1" highlightClick="0" endSnd="0"/>
              </a:rPr>
              <a:t>kozak.a-2023</a:t>
            </a:r>
            <a:r>
              <a:rPr>
                <a:solidFill>
                  <a:srgbClr val="CCCCFF"/>
                </a:solidFill>
                <a:uFill>
                  <a:solidFill>
                    <a:srgbClr val="CCCCFF"/>
                  </a:solidFill>
                </a:uFill>
                <a:hlinkClick r:id="rId3" invalidUrl="" action="" tgtFrame="" tooltip="" history="1" highlightClick="0" endSnd="0"/>
              </a:rPr>
              <a:t>@</a:t>
            </a:r>
            <a:r>
              <a:t>kpi.ua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Times New Roman"/>
        <a:ea typeface="Times New Roman"/>
        <a:cs typeface="Times New Roman"/>
      </a:majorFont>
      <a:minorFont>
        <a:latin typeface="Helvetica"/>
        <a:ea typeface="Helvetica"/>
        <a:cs typeface="Helvetic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93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93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Times New Roman"/>
        <a:ea typeface="Times New Roman"/>
        <a:cs typeface="Times New Roman"/>
      </a:majorFont>
      <a:minorFont>
        <a:latin typeface="Helvetica"/>
        <a:ea typeface="Helvetica"/>
        <a:cs typeface="Helvetic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93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93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